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70" r:id="rId4"/>
  </p:sldMasterIdLst>
  <p:notesMasterIdLst>
    <p:notesMasterId r:id="rId15"/>
  </p:notesMasterIdLst>
  <p:handoutMasterIdLst>
    <p:handoutMasterId r:id="rId16"/>
  </p:handoutMasterIdLst>
  <p:sldIdLst>
    <p:sldId id="289" r:id="rId5"/>
    <p:sldId id="310" r:id="rId6"/>
    <p:sldId id="313" r:id="rId7"/>
    <p:sldId id="301" r:id="rId8"/>
    <p:sldId id="315" r:id="rId9"/>
    <p:sldId id="314" r:id="rId10"/>
    <p:sldId id="311" r:id="rId11"/>
    <p:sldId id="305" r:id="rId12"/>
    <p:sldId id="308" r:id="rId13"/>
    <p:sldId id="291" r:id="rId14"/>
  </p:sldIdLst>
  <p:sldSz cx="12192000" cy="6858000"/>
  <p:notesSz cx="7010400" cy="9296400"/>
  <p:embeddedFontLst>
    <p:embeddedFont>
      <p:font typeface="Arial Black" panose="020B0A04020102020204" pitchFamily="34" charset="0"/>
      <p:bold r:id="rId17"/>
    </p:embeddedFont>
    <p:embeddedFont>
      <p:font typeface="Trebuchet MS" panose="020B0603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nso, Alina M" initials="AAM" lastIdx="1" clrIdx="0">
    <p:extLst>
      <p:ext uri="{19B8F6BF-5375-455C-9EA6-DF929625EA0E}">
        <p15:presenceInfo xmlns:p15="http://schemas.microsoft.com/office/powerpoint/2012/main" userId="S::Alina.Alonso@flhealth.gov::54715b87-6b3a-44b7-bb44-041916a30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B"/>
    <a:srgbClr val="173058"/>
    <a:srgbClr val="3F3F3F"/>
    <a:srgbClr val="37BDB2"/>
    <a:srgbClr val="585858"/>
    <a:srgbClr val="860000"/>
    <a:srgbClr val="707070"/>
    <a:srgbClr val="C93B57"/>
    <a:srgbClr val="00A4A6"/>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2716" autoAdjust="0"/>
  </p:normalViewPr>
  <p:slideViewPr>
    <p:cSldViewPr snapToGrid="0">
      <p:cViewPr varScale="1">
        <p:scale>
          <a:sx n="84" d="100"/>
          <a:sy n="84" d="100"/>
        </p:scale>
        <p:origin x="1626" y="78"/>
      </p:cViewPr>
      <p:guideLst>
        <p:guide orient="horz" pos="2160"/>
        <p:guide pos="3840"/>
      </p:guideLst>
    </p:cSldViewPr>
  </p:slideViewPr>
  <p:notesTextViewPr>
    <p:cViewPr>
      <p:scale>
        <a:sx n="3" d="2"/>
        <a:sy n="3" d="2"/>
      </p:scale>
      <p:origin x="0" y="0"/>
    </p:cViewPr>
  </p:notesTextViewPr>
  <p:sorterViewPr>
    <p:cViewPr>
      <p:scale>
        <a:sx n="100" d="100"/>
        <a:sy n="100" d="100"/>
      </p:scale>
      <p:origin x="0" y="-3372"/>
    </p:cViewPr>
  </p:sorter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7D080-D08D-48A2-913D-1465E982438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CE33678-FE31-4F1C-9103-8B23B96B4DE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BB27A6-F59E-4DEE-9268-FE32C67AD34E}" type="datetimeFigureOut">
              <a:rPr lang="en-US" smtClean="0"/>
              <a:t>7/7/2020</a:t>
            </a:fld>
            <a:endParaRPr lang="en-US"/>
          </a:p>
        </p:txBody>
      </p:sp>
      <p:sp>
        <p:nvSpPr>
          <p:cNvPr id="4" name="Footer Placeholder 3">
            <a:extLst>
              <a:ext uri="{FF2B5EF4-FFF2-40B4-BE49-F238E27FC236}">
                <a16:creationId xmlns:a16="http://schemas.microsoft.com/office/drawing/2014/main" id="{0CC46381-FD9B-4B25-8888-681379A792D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D13EC0-BC65-4FD9-A75F-F960B438861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4E1FD8-A4A8-4761-B8EB-0787BD1281EC}" type="slidenum">
              <a:rPr lang="en-US" smtClean="0"/>
              <a:t>‹#›</a:t>
            </a:fld>
            <a:endParaRPr lang="en-US"/>
          </a:p>
        </p:txBody>
      </p:sp>
    </p:spTree>
    <p:extLst>
      <p:ext uri="{BB962C8B-B14F-4D97-AF65-F5344CB8AC3E}">
        <p14:creationId xmlns:p14="http://schemas.microsoft.com/office/powerpoint/2010/main" val="20599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A6AEB2-F8FB-44A3-9F7F-EE1D1A66096D}" type="datetimeFigureOut">
              <a:rPr lang="en-US" smtClean="0"/>
              <a:t>7/7/2020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77606A-1B3A-4680-B51E-7887DDD70353}" type="slidenum">
              <a:rPr lang="en-US" smtClean="0"/>
              <a:t>‹#›</a:t>
            </a:fld>
            <a:endParaRPr lang="en-US"/>
          </a:p>
        </p:txBody>
      </p:sp>
    </p:spTree>
    <p:extLst>
      <p:ext uri="{BB962C8B-B14F-4D97-AF65-F5344CB8AC3E}">
        <p14:creationId xmlns:p14="http://schemas.microsoft.com/office/powerpoint/2010/main" val="35881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7606A-1B3A-4680-B51E-7887DDD70353}" type="slidenum">
              <a:rPr lang="en-US" smtClean="0"/>
              <a:t>1</a:t>
            </a:fld>
            <a:endParaRPr lang="en-US"/>
          </a:p>
        </p:txBody>
      </p:sp>
    </p:spTree>
    <p:extLst>
      <p:ext uri="{BB962C8B-B14F-4D97-AF65-F5344CB8AC3E}">
        <p14:creationId xmlns:p14="http://schemas.microsoft.com/office/powerpoint/2010/main" val="320440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all of us have heard, Florida remains the state with the largest increasing new COVID cases in the nation.</a:t>
            </a:r>
          </a:p>
          <a:p>
            <a:r>
              <a:rPr lang="en-US" baseline="0" dirty="0"/>
              <a:t>The State Surgeon General, Dr. Rivkkees, in consultation with the Governor, announced 1)the need for the use of facial masks at all times in public and where physical distancing was not possible 2) all above age 65 and those with high risk to stay in home 3)all individual refrain from participating in groups greater than 50. </a:t>
            </a:r>
          </a:p>
          <a:p>
            <a:endParaRPr lang="en-US" baseline="0" dirty="0"/>
          </a:p>
          <a:p>
            <a:r>
              <a:rPr lang="en-US" baseline="0" dirty="0"/>
              <a:t>Florida has seen an increase of </a:t>
            </a:r>
            <a:r>
              <a:rPr lang="en-US" b="1" baseline="0" dirty="0"/>
              <a:t>6,336 new cases </a:t>
            </a:r>
            <a:r>
              <a:rPr lang="en-US" baseline="0" dirty="0"/>
              <a:t>and an additional </a:t>
            </a:r>
            <a:r>
              <a:rPr lang="en-US" b="1" baseline="0" dirty="0"/>
              <a:t>47 deaths </a:t>
            </a:r>
            <a:r>
              <a:rPr lang="en-US" baseline="0" dirty="0"/>
              <a:t>since yesterday. This does not compare to the spike of 7/3 of 11,436 but is significant in term of a high number of deaths compared to the previous spike on 6/23 which was 50 deaths. Again keep in mind that the idea to ride this out is that we can keep our hospital without surge and protect those who are most at risk for death. We all acknowledge the death rate lags by about 6 weeks to a rise in numbers.</a:t>
            </a:r>
            <a:endParaRPr lang="en-US" dirty="0"/>
          </a:p>
        </p:txBody>
      </p:sp>
      <p:sp>
        <p:nvSpPr>
          <p:cNvPr id="4" name="Slide Number Placeholder 3"/>
          <p:cNvSpPr>
            <a:spLocks noGrp="1"/>
          </p:cNvSpPr>
          <p:nvPr>
            <p:ph type="sldNum" sz="quarter" idx="10"/>
          </p:nvPr>
        </p:nvSpPr>
        <p:spPr/>
        <p:txBody>
          <a:bodyPr/>
          <a:lstStyle/>
          <a:p>
            <a:fld id="{EC77606A-1B3A-4680-B51E-7887DDD70353}" type="slidenum">
              <a:rPr lang="en-US" smtClean="0"/>
              <a:t>2</a:t>
            </a:fld>
            <a:endParaRPr lang="en-US"/>
          </a:p>
        </p:txBody>
      </p:sp>
    </p:spTree>
    <p:extLst>
      <p:ext uri="{BB962C8B-B14F-4D97-AF65-F5344CB8AC3E}">
        <p14:creationId xmlns:p14="http://schemas.microsoft.com/office/powerpoint/2010/main" val="370479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is an increase of 402 new cases and one new death. Please, notice that deaths are placed on the date of death and this makes this add or delete the numbers which some are saying they are changing the numbers.</a:t>
            </a:r>
          </a:p>
          <a:p>
            <a:r>
              <a:rPr lang="en-US" baseline="0" dirty="0"/>
              <a:t>Notice our age distribution. The most obvious answer to this move in the age of positivity is the physical distancing being observed by the elderly and the disregard of the higher risk taking behavior of the younger population. </a:t>
            </a:r>
            <a:endParaRPr lang="en-US" dirty="0"/>
          </a:p>
        </p:txBody>
      </p:sp>
      <p:sp>
        <p:nvSpPr>
          <p:cNvPr id="4" name="Slide Number Placeholder 3"/>
          <p:cNvSpPr>
            <a:spLocks noGrp="1"/>
          </p:cNvSpPr>
          <p:nvPr>
            <p:ph type="sldNum" sz="quarter" idx="5"/>
          </p:nvPr>
        </p:nvSpPr>
        <p:spPr/>
        <p:txBody>
          <a:bodyPr/>
          <a:lstStyle/>
          <a:p>
            <a:fld id="{EC77606A-1B3A-4680-B51E-7887DDD70353}" type="slidenum">
              <a:rPr lang="en-US" smtClean="0"/>
              <a:t>4</a:t>
            </a:fld>
            <a:endParaRPr lang="en-US"/>
          </a:p>
        </p:txBody>
      </p:sp>
    </p:spTree>
    <p:extLst>
      <p:ext uri="{BB962C8B-B14F-4D97-AF65-F5344CB8AC3E}">
        <p14:creationId xmlns:p14="http://schemas.microsoft.com/office/powerpoint/2010/main" val="158757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7606A-1B3A-4680-B51E-7887DDD70353}" type="slidenum">
              <a:rPr lang="en-US" smtClean="0"/>
              <a:t>6</a:t>
            </a:fld>
            <a:endParaRPr lang="en-US"/>
          </a:p>
        </p:txBody>
      </p:sp>
    </p:spTree>
    <p:extLst>
      <p:ext uri="{BB962C8B-B14F-4D97-AF65-F5344CB8AC3E}">
        <p14:creationId xmlns:p14="http://schemas.microsoft.com/office/powerpoint/2010/main" val="103760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Total People Tested</a:t>
            </a:r>
            <a:r>
              <a:rPr lang="en-US" baseline="0" dirty="0"/>
              <a:t> Positivity and our Lab Positivity continues to climb confirming that the virus continues to gain strength in the county as well as our surrounding counties and the rest of the state. Last BCC total positivity at 8.8% and Labs at 10.75%</a:t>
            </a:r>
            <a:endParaRPr lang="en-US" dirty="0"/>
          </a:p>
        </p:txBody>
      </p:sp>
      <p:sp>
        <p:nvSpPr>
          <p:cNvPr id="4" name="Slide Number Placeholder 3"/>
          <p:cNvSpPr>
            <a:spLocks noGrp="1"/>
          </p:cNvSpPr>
          <p:nvPr>
            <p:ph type="sldNum" sz="quarter" idx="10"/>
          </p:nvPr>
        </p:nvSpPr>
        <p:spPr/>
        <p:txBody>
          <a:bodyPr/>
          <a:lstStyle/>
          <a:p>
            <a:fld id="{EC77606A-1B3A-4680-B51E-7887DDD70353}" type="slidenum">
              <a:rPr lang="en-US" smtClean="0"/>
              <a:t>7</a:t>
            </a:fld>
            <a:endParaRPr lang="en-US"/>
          </a:p>
        </p:txBody>
      </p:sp>
    </p:spTree>
    <p:extLst>
      <p:ext uri="{BB962C8B-B14F-4D97-AF65-F5344CB8AC3E}">
        <p14:creationId xmlns:p14="http://schemas.microsoft.com/office/powerpoint/2010/main" val="387969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VISITS WITH INFLUENZA-LIKE ILLNESS                                   DOCUMENTED NEW CASES</a:t>
            </a:r>
          </a:p>
          <a:p>
            <a:r>
              <a:rPr lang="en-US" dirty="0"/>
              <a:t>ED VISITS WITH COVID-LIKE ILLNESS                                           PERCENT POSITIVE FOR LABORATORY TESTING</a:t>
            </a:r>
          </a:p>
        </p:txBody>
      </p:sp>
      <p:sp>
        <p:nvSpPr>
          <p:cNvPr id="4" name="Slide Number Placeholder 3"/>
          <p:cNvSpPr>
            <a:spLocks noGrp="1"/>
          </p:cNvSpPr>
          <p:nvPr>
            <p:ph type="sldNum" sz="quarter" idx="10"/>
          </p:nvPr>
        </p:nvSpPr>
        <p:spPr/>
        <p:txBody>
          <a:bodyPr/>
          <a:lstStyle/>
          <a:p>
            <a:fld id="{EC77606A-1B3A-4680-B51E-7887DDD70353}" type="slidenum">
              <a:rPr lang="en-US" smtClean="0"/>
              <a:t>8</a:t>
            </a:fld>
            <a:endParaRPr lang="en-US"/>
          </a:p>
        </p:txBody>
      </p:sp>
    </p:spTree>
    <p:extLst>
      <p:ext uri="{BB962C8B-B14F-4D97-AF65-F5344CB8AC3E}">
        <p14:creationId xmlns:p14="http://schemas.microsoft.com/office/powerpoint/2010/main" val="223664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77606A-1B3A-4680-B51E-7887DDD70353}" type="slidenum">
              <a:rPr lang="en-US" smtClean="0"/>
              <a:t>10</a:t>
            </a:fld>
            <a:endParaRPr lang="en-US"/>
          </a:p>
        </p:txBody>
      </p:sp>
    </p:spTree>
    <p:extLst>
      <p:ext uri="{BB962C8B-B14F-4D97-AF65-F5344CB8AC3E}">
        <p14:creationId xmlns:p14="http://schemas.microsoft.com/office/powerpoint/2010/main" val="251873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6" name="Rectangle 5"/>
          <p:cNvSpPr/>
          <p:nvPr/>
        </p:nvSpPr>
        <p:spPr>
          <a:xfrm>
            <a:off x="-65314" y="2733710"/>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65536" y="2789039"/>
            <a:ext cx="9260759" cy="1373070"/>
          </a:xfrm>
        </p:spPr>
        <p:txBody>
          <a:bodyPr>
            <a:normAutofit/>
          </a:bodyPr>
          <a:lstStyle>
            <a:lvl1pPr algn="ctr">
              <a:lnSpc>
                <a:spcPct val="100000"/>
              </a:lnSpc>
              <a:defRPr sz="5400" cap="all" baseline="0">
                <a:solidFill>
                  <a:schemeClr val="bg1"/>
                </a:solidFill>
              </a:defRPr>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8" name="Rectangle 7"/>
          <p:cNvSpPr/>
          <p:nvPr/>
        </p:nvSpPr>
        <p:spPr>
          <a:xfrm>
            <a:off x="9766302" y="2733710"/>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10046019" y="2565585"/>
            <a:ext cx="1616176" cy="1828454"/>
          </a:xfrm>
          <a:prstGeom prst="rect">
            <a:avLst/>
          </a:prstGeom>
        </p:spPr>
      </p:pic>
      <p:sp>
        <p:nvSpPr>
          <p:cNvPr id="10" name="Subtitle 2"/>
          <p:cNvSpPr txBox="1">
            <a:spLocks/>
          </p:cNvSpPr>
          <p:nvPr/>
        </p:nvSpPr>
        <p:spPr>
          <a:xfrm>
            <a:off x="0" y="485554"/>
            <a:ext cx="12192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800" kern="1200" baseline="0">
                <a:solidFill>
                  <a:schemeClr val="tx1"/>
                </a:solidFill>
                <a:latin typeface="Trebuchet MS" panose="020B0603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chemeClr val="bg1"/>
              </a:solidFill>
            </a:endParaRPr>
          </a:p>
          <a:p>
            <a:pPr algn="ctr"/>
            <a:r>
              <a:rPr lang="en-US" sz="4800" b="1" dirty="0">
                <a:solidFill>
                  <a:schemeClr val="bg1"/>
                </a:solidFill>
              </a:rPr>
              <a:t>Department of Health</a:t>
            </a:r>
          </a:p>
        </p:txBody>
      </p:sp>
    </p:spTree>
    <p:extLst>
      <p:ext uri="{BB962C8B-B14F-4D97-AF65-F5344CB8AC3E}">
        <p14:creationId xmlns:p14="http://schemas.microsoft.com/office/powerpoint/2010/main" val="633738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gradFill>
          <a:gsLst>
            <a:gs pos="9000">
              <a:srgbClr val="00A0AF"/>
            </a:gs>
            <a:gs pos="37000">
              <a:srgbClr val="7ED0E0"/>
            </a:gs>
            <a:gs pos="100000">
              <a:srgbClr val="00A0AF"/>
            </a:gs>
            <a:gs pos="61000">
              <a:schemeClr val="accent1">
                <a:lumMod val="40000"/>
                <a:lumOff val="60000"/>
              </a:schemeClr>
            </a:gs>
          </a:gsLst>
          <a:lin ang="30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1851" y="1709739"/>
            <a:ext cx="10515600" cy="2852737"/>
          </a:xfrm>
        </p:spPr>
        <p:txBody>
          <a:bodyPr anchor="b">
            <a:normAutofit/>
          </a:bodyPr>
          <a:lstStyle>
            <a:lvl1pPr>
              <a:defRPr sz="4000" cap="all" baseline="0">
                <a:solidFill>
                  <a:schemeClr val="bg1"/>
                </a:solidFill>
                <a:latin typeface="Arial Black" panose="020B0A04020102020204" pitchFamily="34" charset="0"/>
              </a:defRPr>
            </a:lvl1pPr>
          </a:lstStyle>
          <a:p>
            <a:r>
              <a:rPr lang="en-US"/>
              <a:t>Click to edit Master title style</a:t>
            </a:r>
            <a:endParaRPr lang="en-US" dirty="0"/>
          </a:p>
        </p:txBody>
      </p:sp>
      <p:sp>
        <p:nvSpPr>
          <p:cNvPr id="7" name="Rectangle 6"/>
          <p:cNvSpPr/>
          <p:nvPr/>
        </p:nvSpPr>
        <p:spPr>
          <a:xfrm>
            <a:off x="-69008" y="4591333"/>
            <a:ext cx="9722461"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9762608" y="4591333"/>
            <a:ext cx="2502736" cy="1483728"/>
          </a:xfrm>
          <a:prstGeom prst="rect">
            <a:avLst/>
          </a:prstGeom>
          <a:solidFill>
            <a:srgbClr val="F78E1E"/>
          </a:solidFill>
          <a:ln>
            <a:solidFill>
              <a:srgbClr val="F78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p:nvPicPr>
        <p:blipFill>
          <a:blip r:embed="rId2"/>
          <a:stretch>
            <a:fillRect/>
          </a:stretch>
        </p:blipFill>
        <p:spPr>
          <a:xfrm>
            <a:off x="10205888" y="4418970"/>
            <a:ext cx="1616176" cy="1828454"/>
          </a:xfrm>
          <a:prstGeom prst="rect">
            <a:avLst/>
          </a:prstGeom>
        </p:spPr>
      </p:pic>
    </p:spTree>
    <p:extLst>
      <p:ext uri="{BB962C8B-B14F-4D97-AF65-F5344CB8AC3E}">
        <p14:creationId xmlns:p14="http://schemas.microsoft.com/office/powerpoint/2010/main" val="5106963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1561171"/>
            <a:ext cx="10887791" cy="46157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54930"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Oval 10"/>
          <p:cNvSpPr/>
          <p:nvPr/>
        </p:nvSpPr>
        <p:spPr>
          <a:xfrm>
            <a:off x="5854523" y="6083952"/>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p:nvSpPr>
        <p:spPr>
          <a:xfrm>
            <a:off x="5685246" y="6073602"/>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791" y="4944139"/>
            <a:ext cx="1083322" cy="1231675"/>
          </a:xfrm>
          <a:prstGeom prst="rect">
            <a:avLst/>
          </a:prstGeom>
        </p:spPr>
      </p:pic>
      <p:sp>
        <p:nvSpPr>
          <p:cNvPr id="15" name="Title 3"/>
          <p:cNvSpPr>
            <a:spLocks noGrp="1"/>
          </p:cNvSpPr>
          <p:nvPr>
            <p:ph type="title"/>
          </p:nvPr>
        </p:nvSpPr>
        <p:spPr>
          <a:xfrm>
            <a:off x="680321" y="237061"/>
            <a:ext cx="10888224" cy="1080938"/>
          </a:xfrm>
        </p:spPr>
        <p:txBody>
          <a:bodyPr/>
          <a:lstStyle>
            <a:lvl1pPr algn="ctr">
              <a:defRPr>
                <a:solidFill>
                  <a:schemeClr val="bg1"/>
                </a:solidFill>
              </a:defRPr>
            </a:lvl1pPr>
          </a:lstStyle>
          <a:p>
            <a:r>
              <a:rPr lang="en-US" dirty="0">
                <a:latin typeface="Arial Black" panose="020B0A04020102020204" pitchFamily="34" charset="0"/>
              </a:rPr>
              <a:t>Click to edit Master title style</a:t>
            </a:r>
          </a:p>
        </p:txBody>
      </p:sp>
    </p:spTree>
    <p:extLst>
      <p:ext uri="{BB962C8B-B14F-4D97-AF65-F5344CB8AC3E}">
        <p14:creationId xmlns:p14="http://schemas.microsoft.com/office/powerpoint/2010/main" val="32422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er, Agency, Venue, Date">
    <p:spTree>
      <p:nvGrpSpPr>
        <p:cNvPr id="1" name=""/>
        <p:cNvGrpSpPr/>
        <p:nvPr/>
      </p:nvGrpSpPr>
      <p:grpSpPr>
        <a:xfrm>
          <a:off x="0" y="0"/>
          <a:ext cx="0" cy="0"/>
          <a:chOff x="0" y="0"/>
          <a:chExt cx="0" cy="0"/>
        </a:xfrm>
      </p:grpSpPr>
      <p:sp>
        <p:nvSpPr>
          <p:cNvPr id="7" name="Rectangle 6"/>
          <p:cNvSpPr>
            <a:spLocks noChangeArrowheads="1"/>
          </p:cNvSpPr>
          <p:nvPr/>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54930"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Oval 10"/>
          <p:cNvSpPr/>
          <p:nvPr/>
        </p:nvSpPr>
        <p:spPr>
          <a:xfrm>
            <a:off x="5854523" y="6083952"/>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p:nvSpPr>
        <p:spPr>
          <a:xfrm>
            <a:off x="5685246" y="6073602"/>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791" y="4944139"/>
            <a:ext cx="1083322" cy="1231675"/>
          </a:xfrm>
          <a:prstGeom prst="rect">
            <a:avLst/>
          </a:prstGeom>
        </p:spPr>
      </p:pic>
      <p:sp>
        <p:nvSpPr>
          <p:cNvPr id="15" name="Title 3"/>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
        <p:nvSpPr>
          <p:cNvPr id="14" name="Text Placeholder 13"/>
          <p:cNvSpPr>
            <a:spLocks noGrp="1"/>
          </p:cNvSpPr>
          <p:nvPr>
            <p:ph type="body" sz="quarter" idx="13"/>
          </p:nvPr>
        </p:nvSpPr>
        <p:spPr>
          <a:xfrm>
            <a:off x="2419350" y="2082927"/>
            <a:ext cx="7353300" cy="2686050"/>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320600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0321" y="1561171"/>
            <a:ext cx="5339479" cy="46157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61171"/>
            <a:ext cx="5395913" cy="46157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ChangeArrowheads="1"/>
          </p:cNvSpPr>
          <p:nvPr/>
        </p:nvSpPr>
        <p:spPr bwMode="auto">
          <a:xfrm>
            <a:off x="155448" y="162902"/>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Title 3"/>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
        <p:nvSpPr>
          <p:cNvPr id="11" name="Rectangle 10"/>
          <p:cNvSpPr>
            <a:spLocks noChangeArrowheads="1"/>
          </p:cNvSpPr>
          <p:nvPr/>
        </p:nvSpPr>
        <p:spPr bwMode="auto">
          <a:xfrm>
            <a:off x="110937" y="154115"/>
            <a:ext cx="11907795"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2" name="Rectangle 11"/>
          <p:cNvSpPr>
            <a:spLocks noChangeArrowheads="1"/>
          </p:cNvSpPr>
          <p:nvPr/>
        </p:nvSpPr>
        <p:spPr bwMode="auto">
          <a:xfrm>
            <a:off x="154930"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5760035"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5854523" y="6083952"/>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Slide Number Placeholder 5"/>
          <p:cNvSpPr txBox="1">
            <a:spLocks/>
          </p:cNvSpPr>
          <p:nvPr/>
        </p:nvSpPr>
        <p:spPr>
          <a:xfrm>
            <a:off x="5685246" y="6073602"/>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791" y="4944139"/>
            <a:ext cx="1083322" cy="1231675"/>
          </a:xfrm>
          <a:prstGeom prst="rect">
            <a:avLst/>
          </a:prstGeom>
        </p:spPr>
      </p:pic>
    </p:spTree>
    <p:extLst>
      <p:ext uri="{BB962C8B-B14F-4D97-AF65-F5344CB8AC3E}">
        <p14:creationId xmlns:p14="http://schemas.microsoft.com/office/powerpoint/2010/main" val="122910305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280AA-8827-4813-A7E7-D682D2C3D02E}"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4A3C9-A78B-4F82-92CE-BEF212BF31E2}" type="slidenum">
              <a:rPr lang="en-US" smtClean="0"/>
              <a:pPr/>
              <a:t>‹#›</a:t>
            </a:fld>
            <a:endParaRPr lang="en-US" dirty="0"/>
          </a:p>
        </p:txBody>
      </p:sp>
    </p:spTree>
    <p:extLst>
      <p:ext uri="{BB962C8B-B14F-4D97-AF65-F5344CB8AC3E}">
        <p14:creationId xmlns:p14="http://schemas.microsoft.com/office/powerpoint/2010/main" val="264522079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bulkmail.flhealthsource.gov/mk/cl/f/fGa0MYUOKJnk5vpmaGt5cUWubWhCgnTtJ-QX2kgCh4jgSKYu4QBlXxU8oNAqcVUMhQ0yVc0tQvFYSaHa0MduQ4n7org2F60b9rOpKLZRjctyaUvPxChgzhC9kqQAKx42ffZEHI43B3-v5oc_JWj2refB5_tvNosaHkowv4ReRby2EZyNXGfi7owkN7v8mniaVaynY7bXRGipMELpjjT8OP7_voVZPstUezPXVeSI3JxVYVNjKw"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2685-02B6-4076-8812-C6081D344674}"/>
              </a:ext>
            </a:extLst>
          </p:cNvPr>
          <p:cNvSpPr>
            <a:spLocks noGrp="1"/>
          </p:cNvSpPr>
          <p:nvPr>
            <p:ph type="ctrTitle"/>
          </p:nvPr>
        </p:nvSpPr>
        <p:spPr>
          <a:xfrm>
            <a:off x="275257" y="3110802"/>
            <a:ext cx="9260759" cy="1373070"/>
          </a:xfrm>
        </p:spPr>
        <p:txBody>
          <a:bodyPr>
            <a:noAutofit/>
          </a:bodyPr>
          <a:lstStyle/>
          <a:p>
            <a:r>
              <a:rPr lang="en-US" sz="4400" dirty="0"/>
              <a:t>COVID-19</a:t>
            </a:r>
            <a:br>
              <a:rPr lang="en-US" sz="4400" dirty="0"/>
            </a:br>
            <a:r>
              <a:rPr lang="en-US" sz="4400" dirty="0"/>
              <a:t>UPDATE</a:t>
            </a:r>
            <a:br>
              <a:rPr lang="en-US" sz="4400" dirty="0"/>
            </a:br>
            <a:endParaRPr lang="en-US" sz="4400" dirty="0"/>
          </a:p>
        </p:txBody>
      </p:sp>
      <p:sp>
        <p:nvSpPr>
          <p:cNvPr id="3" name="TextBox 2">
            <a:extLst>
              <a:ext uri="{FF2B5EF4-FFF2-40B4-BE49-F238E27FC236}">
                <a16:creationId xmlns:a16="http://schemas.microsoft.com/office/drawing/2014/main" id="{4F20D13F-3C4F-4597-B0E2-3334EF608BD8}"/>
              </a:ext>
            </a:extLst>
          </p:cNvPr>
          <p:cNvSpPr txBox="1"/>
          <p:nvPr/>
        </p:nvSpPr>
        <p:spPr>
          <a:xfrm>
            <a:off x="2423495" y="4662676"/>
            <a:ext cx="6474372" cy="1815882"/>
          </a:xfrm>
          <a:prstGeom prst="rect">
            <a:avLst/>
          </a:prstGeom>
          <a:noFill/>
        </p:spPr>
        <p:txBody>
          <a:bodyPr wrap="square" rtlCol="0">
            <a:spAutoFit/>
          </a:bodyPr>
          <a:lstStyle/>
          <a:p>
            <a:pPr algn="ctr"/>
            <a:r>
              <a:rPr lang="en-US" sz="2800" cap="all" dirty="0">
                <a:solidFill>
                  <a:prstClr val="white"/>
                </a:solidFill>
                <a:latin typeface="Arial Black" panose="020B0A04020102020204" pitchFamily="34" charset="0"/>
                <a:ea typeface="+mj-ea"/>
                <a:cs typeface="+mj-cs"/>
              </a:rPr>
              <a:t>Alina M. Alonso, M.D.</a:t>
            </a:r>
          </a:p>
          <a:p>
            <a:pPr algn="ctr"/>
            <a:r>
              <a:rPr lang="en-US" sz="2800" cap="all" dirty="0">
                <a:solidFill>
                  <a:prstClr val="white"/>
                </a:solidFill>
                <a:latin typeface="Arial Black" panose="020B0A04020102020204" pitchFamily="34" charset="0"/>
                <a:ea typeface="+mj-ea"/>
                <a:cs typeface="+mj-cs"/>
              </a:rPr>
              <a:t>Director</a:t>
            </a:r>
          </a:p>
          <a:p>
            <a:pPr algn="ctr"/>
            <a:r>
              <a:rPr lang="en-US" sz="2800" cap="all" dirty="0">
                <a:solidFill>
                  <a:prstClr val="white"/>
                </a:solidFill>
                <a:latin typeface="Arial" panose="020B0604020202020204" pitchFamily="34" charset="0"/>
                <a:ea typeface="+mj-ea"/>
                <a:cs typeface="Arial" panose="020B0604020202020204" pitchFamily="34" charset="0"/>
              </a:rPr>
              <a:t>DOH-Palm Beach</a:t>
            </a:r>
          </a:p>
          <a:p>
            <a:pPr algn="ctr"/>
            <a:r>
              <a:rPr lang="en-US" sz="2800" cap="all" dirty="0">
                <a:solidFill>
                  <a:prstClr val="white"/>
                </a:solidFill>
                <a:latin typeface="Arial" panose="020B0604020202020204" pitchFamily="34" charset="0"/>
                <a:ea typeface="+mj-ea"/>
                <a:cs typeface="Arial" panose="020B0604020202020204" pitchFamily="34" charset="0"/>
              </a:rPr>
              <a:t>July 7, 2020</a:t>
            </a:r>
            <a:endParaRPr lang="en-US"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2FFF6BF-2E10-4E59-B4AB-E0231F433DF2}"/>
              </a:ext>
            </a:extLst>
          </p:cNvPr>
          <p:cNvPicPr>
            <a:picLocks noChangeAspect="1"/>
          </p:cNvPicPr>
          <p:nvPr/>
        </p:nvPicPr>
        <p:blipFill rotWithShape="1">
          <a:blip r:embed="rId3">
            <a:extLst>
              <a:ext uri="{28A0092B-C50C-407E-A947-70E740481C1C}">
                <a14:useLocalDpi xmlns:a14="http://schemas.microsoft.com/office/drawing/2010/main" val="0"/>
              </a:ext>
            </a:extLst>
          </a:blip>
          <a:srcRect l="19741" r="51735" b="2514"/>
          <a:stretch/>
        </p:blipFill>
        <p:spPr>
          <a:xfrm>
            <a:off x="275257" y="119153"/>
            <a:ext cx="1555248" cy="1478661"/>
          </a:xfrm>
          <a:prstGeom prst="rect">
            <a:avLst/>
          </a:prstGeom>
        </p:spPr>
      </p:pic>
      <p:sp>
        <p:nvSpPr>
          <p:cNvPr id="5" name="TextBox 4">
            <a:extLst>
              <a:ext uri="{FF2B5EF4-FFF2-40B4-BE49-F238E27FC236}">
                <a16:creationId xmlns:a16="http://schemas.microsoft.com/office/drawing/2014/main" id="{E5D68A5C-DB02-4001-B44C-BEA0C834319A}"/>
              </a:ext>
            </a:extLst>
          </p:cNvPr>
          <p:cNvSpPr txBox="1"/>
          <p:nvPr/>
        </p:nvSpPr>
        <p:spPr>
          <a:xfrm>
            <a:off x="1324303" y="1866666"/>
            <a:ext cx="9385738" cy="707886"/>
          </a:xfrm>
          <a:prstGeom prst="rect">
            <a:avLst/>
          </a:prstGeom>
          <a:noFill/>
        </p:spPr>
        <p:txBody>
          <a:bodyPr wrap="square" rtlCol="0">
            <a:spAutoFit/>
          </a:bodyPr>
          <a:lstStyle/>
          <a:p>
            <a:pPr algn="ctr"/>
            <a:r>
              <a:rPr lang="en-US" sz="4000" dirty="0">
                <a:solidFill>
                  <a:schemeClr val="bg1"/>
                </a:solidFill>
                <a:latin typeface="Arial Black" panose="020B0A04020102020204" pitchFamily="34" charset="0"/>
              </a:rPr>
              <a:t>Board of County Commissioners </a:t>
            </a:r>
          </a:p>
        </p:txBody>
      </p:sp>
    </p:spTree>
    <p:extLst>
      <p:ext uri="{BB962C8B-B14F-4D97-AF65-F5344CB8AC3E}">
        <p14:creationId xmlns:p14="http://schemas.microsoft.com/office/powerpoint/2010/main" val="4402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0C4164-D23D-495F-BABE-87329AD4A821}"/>
              </a:ext>
            </a:extLst>
          </p:cNvPr>
          <p:cNvSpPr>
            <a:spLocks noGrp="1"/>
          </p:cNvSpPr>
          <p:nvPr>
            <p:ph idx="1"/>
          </p:nvPr>
        </p:nvSpPr>
        <p:spPr/>
        <p:txBody>
          <a:bodyPr/>
          <a:lstStyle/>
          <a:p>
            <a:pPr marL="0" indent="0" algn="ctr">
              <a:buNone/>
            </a:pPr>
            <a:endParaRPr lang="en-US" dirty="0"/>
          </a:p>
          <a:p>
            <a:pPr marL="0" indent="0" algn="ctr">
              <a:buNone/>
            </a:pPr>
            <a:r>
              <a:rPr lang="en-US" sz="5400" dirty="0"/>
              <a:t>Thank You</a:t>
            </a:r>
          </a:p>
        </p:txBody>
      </p:sp>
      <p:sp>
        <p:nvSpPr>
          <p:cNvPr id="5" name="Title 4">
            <a:extLst>
              <a:ext uri="{FF2B5EF4-FFF2-40B4-BE49-F238E27FC236}">
                <a16:creationId xmlns:a16="http://schemas.microsoft.com/office/drawing/2014/main" id="{ADAE89D3-00A2-4E9E-BA1A-DA95576DCA4D}"/>
              </a:ext>
            </a:extLst>
          </p:cNvPr>
          <p:cNvSpPr>
            <a:spLocks noGrp="1"/>
          </p:cNvSpPr>
          <p:nvPr>
            <p:ph type="title"/>
          </p:nvPr>
        </p:nvSpPr>
        <p:spPr/>
        <p:txBody>
          <a:bodyPr>
            <a:normAutofit/>
          </a:bodyPr>
          <a:lstStyle/>
          <a:p>
            <a:r>
              <a:rPr lang="en-US" dirty="0"/>
              <a:t>Questions?</a:t>
            </a:r>
          </a:p>
        </p:txBody>
      </p:sp>
    </p:spTree>
    <p:extLst>
      <p:ext uri="{BB962C8B-B14F-4D97-AF65-F5344CB8AC3E}">
        <p14:creationId xmlns:p14="http://schemas.microsoft.com/office/powerpoint/2010/main" val="28502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COVID Cases Florida</a:t>
            </a:r>
          </a:p>
        </p:txBody>
      </p:sp>
      <p:pic>
        <p:nvPicPr>
          <p:cNvPr id="5" name="Content Placeholder 4"/>
          <p:cNvPicPr>
            <a:picLocks noGrp="1" noChangeAspect="1"/>
          </p:cNvPicPr>
          <p:nvPr>
            <p:ph idx="1"/>
          </p:nvPr>
        </p:nvPicPr>
        <p:blipFill rotWithShape="1">
          <a:blip r:embed="rId3"/>
          <a:srcRect t="13240" r="396" b="8026"/>
          <a:stretch/>
        </p:blipFill>
        <p:spPr>
          <a:xfrm>
            <a:off x="141455" y="1317999"/>
            <a:ext cx="11996699" cy="5334261"/>
          </a:xfrm>
          <a:prstGeom prst="rect">
            <a:avLst/>
          </a:prstGeom>
        </p:spPr>
      </p:pic>
      <p:sp>
        <p:nvSpPr>
          <p:cNvPr id="7" name="Down Arrow 6"/>
          <p:cNvSpPr/>
          <p:nvPr/>
        </p:nvSpPr>
        <p:spPr>
          <a:xfrm>
            <a:off x="7235190" y="3200400"/>
            <a:ext cx="102870" cy="20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66660" y="1791456"/>
            <a:ext cx="491490"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812405" y="1688586"/>
            <a:ext cx="102870" cy="20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6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fontAlgn="base"/>
            <a:r>
              <a:rPr lang="en-US" dirty="0"/>
              <a:t>1. New York: 397,131 cases</a:t>
            </a:r>
          </a:p>
          <a:p>
            <a:pPr fontAlgn="base"/>
            <a:r>
              <a:rPr lang="en-US" dirty="0"/>
              <a:t>2. California: 264,681 cases</a:t>
            </a:r>
          </a:p>
          <a:p>
            <a:pPr fontAlgn="base"/>
            <a:r>
              <a:rPr lang="en-US" dirty="0"/>
              <a:t>3. Florida: 200,111 cases</a:t>
            </a:r>
          </a:p>
          <a:p>
            <a:pPr fontAlgn="base"/>
            <a:r>
              <a:rPr lang="en-US" dirty="0"/>
              <a:t>4. Texas: 194,932 cases</a:t>
            </a:r>
          </a:p>
          <a:p>
            <a:pPr fontAlgn="base"/>
            <a:r>
              <a:rPr lang="en-US" dirty="0"/>
              <a:t>5. New Jersey: 173,402 cases</a:t>
            </a:r>
          </a:p>
          <a:p>
            <a:pPr marL="0" indent="0">
              <a:buNone/>
            </a:pPr>
            <a:endParaRPr lang="en-US" dirty="0"/>
          </a:p>
        </p:txBody>
      </p:sp>
      <p:sp>
        <p:nvSpPr>
          <p:cNvPr id="6" name="Content Placeholder 5"/>
          <p:cNvSpPr>
            <a:spLocks noGrp="1"/>
          </p:cNvSpPr>
          <p:nvPr>
            <p:ph sz="half" idx="2"/>
          </p:nvPr>
        </p:nvSpPr>
        <p:spPr/>
        <p:txBody>
          <a:bodyPr/>
          <a:lstStyle/>
          <a:p>
            <a:pPr fontAlgn="base"/>
            <a:r>
              <a:rPr lang="en-US" dirty="0"/>
              <a:t>6. Illinois: 147,251 cases</a:t>
            </a:r>
          </a:p>
          <a:p>
            <a:pPr fontAlgn="base"/>
            <a:r>
              <a:rPr lang="en-US" dirty="0"/>
              <a:t>7. Massachusetts: 109,974 cases</a:t>
            </a:r>
          </a:p>
          <a:p>
            <a:pPr fontAlgn="base"/>
            <a:r>
              <a:rPr lang="en-US" dirty="0"/>
              <a:t>8. Arizona: 98,103 cases</a:t>
            </a:r>
          </a:p>
          <a:p>
            <a:pPr fontAlgn="base"/>
            <a:r>
              <a:rPr lang="en-US" dirty="0"/>
              <a:t>9. Georgia: 95,516 cases</a:t>
            </a:r>
          </a:p>
          <a:p>
            <a:pPr fontAlgn="base"/>
            <a:r>
              <a:rPr lang="en-US" dirty="0"/>
              <a:t>10. Pennsylvania: 94,403 cases</a:t>
            </a:r>
          </a:p>
          <a:p>
            <a:pPr marL="0" indent="0">
              <a:buNone/>
            </a:pPr>
            <a:endParaRPr lang="en-US" dirty="0"/>
          </a:p>
          <a:p>
            <a:pPr marL="0" indent="0">
              <a:buNone/>
            </a:pPr>
            <a:endParaRPr lang="en-US" dirty="0"/>
          </a:p>
          <a:p>
            <a:pPr marL="0" indent="0">
              <a:buNone/>
            </a:pPr>
            <a:endParaRPr lang="en-US" dirty="0"/>
          </a:p>
          <a:p>
            <a:pPr marL="0" indent="0">
              <a:buNone/>
            </a:pPr>
            <a:r>
              <a:rPr lang="en-US" sz="2000" dirty="0"/>
              <a:t>Source: FOX News.com</a:t>
            </a:r>
          </a:p>
        </p:txBody>
      </p:sp>
      <p:sp>
        <p:nvSpPr>
          <p:cNvPr id="4" name="Title 3"/>
          <p:cNvSpPr>
            <a:spLocks noGrp="1"/>
          </p:cNvSpPr>
          <p:nvPr>
            <p:ph type="title"/>
          </p:nvPr>
        </p:nvSpPr>
        <p:spPr/>
        <p:txBody>
          <a:bodyPr>
            <a:normAutofit fontScale="90000"/>
          </a:bodyPr>
          <a:lstStyle/>
          <a:p>
            <a:r>
              <a:rPr lang="en-US" b="1" dirty="0"/>
              <a:t>10 states with the most COVID cases</a:t>
            </a:r>
            <a:endParaRPr lang="en-US" dirty="0"/>
          </a:p>
        </p:txBody>
      </p:sp>
    </p:spTree>
    <p:extLst>
      <p:ext uri="{BB962C8B-B14F-4D97-AF65-F5344CB8AC3E}">
        <p14:creationId xmlns:p14="http://schemas.microsoft.com/office/powerpoint/2010/main" val="32039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6D976-3E79-42D8-BB38-D271AD91B553}"/>
              </a:ext>
            </a:extLst>
          </p:cNvPr>
          <p:cNvSpPr>
            <a:spLocks noGrp="1"/>
          </p:cNvSpPr>
          <p:nvPr>
            <p:ph type="title"/>
          </p:nvPr>
        </p:nvSpPr>
        <p:spPr/>
        <p:txBody>
          <a:bodyPr>
            <a:normAutofit/>
          </a:bodyPr>
          <a:lstStyle/>
          <a:p>
            <a:r>
              <a:rPr lang="en-US" dirty="0"/>
              <a:t>Total COVID Cases for PB County</a:t>
            </a:r>
          </a:p>
        </p:txBody>
      </p:sp>
      <p:sp>
        <p:nvSpPr>
          <p:cNvPr id="5" name="TextBox 4">
            <a:extLst>
              <a:ext uri="{FF2B5EF4-FFF2-40B4-BE49-F238E27FC236}">
                <a16:creationId xmlns:a16="http://schemas.microsoft.com/office/drawing/2014/main" id="{48535CA8-C857-42C1-8CC5-897E243933EE}"/>
              </a:ext>
            </a:extLst>
          </p:cNvPr>
          <p:cNvSpPr txBox="1"/>
          <p:nvPr/>
        </p:nvSpPr>
        <p:spPr>
          <a:xfrm>
            <a:off x="6548510" y="5261318"/>
            <a:ext cx="541606" cy="369332"/>
          </a:xfrm>
          <a:prstGeom prst="rect">
            <a:avLst/>
          </a:prstGeom>
          <a:noFill/>
        </p:spPr>
        <p:txBody>
          <a:bodyPr wrap="square" rtlCol="0">
            <a:spAutoFit/>
          </a:bodyPr>
          <a:lstStyle/>
          <a:p>
            <a:r>
              <a:rPr lang="en-US" dirty="0">
                <a:solidFill>
                  <a:schemeClr val="bg1"/>
                </a:solidFill>
              </a:rPr>
              <a:t>154</a:t>
            </a:r>
          </a:p>
        </p:txBody>
      </p:sp>
      <p:sp>
        <p:nvSpPr>
          <p:cNvPr id="10" name="TextBox 9">
            <a:extLst>
              <a:ext uri="{FF2B5EF4-FFF2-40B4-BE49-F238E27FC236}">
                <a16:creationId xmlns:a16="http://schemas.microsoft.com/office/drawing/2014/main" id="{2F5AF7B3-7994-4807-918C-B43E712C4903}"/>
              </a:ext>
            </a:extLst>
          </p:cNvPr>
          <p:cNvSpPr txBox="1"/>
          <p:nvPr/>
        </p:nvSpPr>
        <p:spPr>
          <a:xfrm>
            <a:off x="7054946" y="4891986"/>
            <a:ext cx="541606" cy="369332"/>
          </a:xfrm>
          <a:prstGeom prst="rect">
            <a:avLst/>
          </a:prstGeom>
          <a:noFill/>
        </p:spPr>
        <p:txBody>
          <a:bodyPr wrap="square" rtlCol="0">
            <a:spAutoFit/>
          </a:bodyPr>
          <a:lstStyle/>
          <a:p>
            <a:r>
              <a:rPr lang="en-US" dirty="0">
                <a:solidFill>
                  <a:schemeClr val="bg1"/>
                </a:solidFill>
              </a:rPr>
              <a:t>380</a:t>
            </a:r>
          </a:p>
        </p:txBody>
      </p:sp>
      <p:sp>
        <p:nvSpPr>
          <p:cNvPr id="11" name="TextBox 10">
            <a:extLst>
              <a:ext uri="{FF2B5EF4-FFF2-40B4-BE49-F238E27FC236}">
                <a16:creationId xmlns:a16="http://schemas.microsoft.com/office/drawing/2014/main" id="{77715BD9-201D-45EF-879D-B334CC44D3EB}"/>
              </a:ext>
            </a:extLst>
          </p:cNvPr>
          <p:cNvSpPr txBox="1"/>
          <p:nvPr/>
        </p:nvSpPr>
        <p:spPr>
          <a:xfrm>
            <a:off x="7496320" y="3613666"/>
            <a:ext cx="729175" cy="369332"/>
          </a:xfrm>
          <a:prstGeom prst="rect">
            <a:avLst/>
          </a:prstGeom>
          <a:noFill/>
        </p:spPr>
        <p:txBody>
          <a:bodyPr wrap="square" rtlCol="0">
            <a:spAutoFit/>
          </a:bodyPr>
          <a:lstStyle/>
          <a:p>
            <a:r>
              <a:rPr lang="en-US" dirty="0">
                <a:solidFill>
                  <a:schemeClr val="bg1"/>
                </a:solidFill>
              </a:rPr>
              <a:t>1392</a:t>
            </a:r>
          </a:p>
        </p:txBody>
      </p:sp>
      <p:sp>
        <p:nvSpPr>
          <p:cNvPr id="12" name="TextBox 11">
            <a:extLst>
              <a:ext uri="{FF2B5EF4-FFF2-40B4-BE49-F238E27FC236}">
                <a16:creationId xmlns:a16="http://schemas.microsoft.com/office/drawing/2014/main" id="{B7493A2B-27C2-4002-8686-A133CDADA70A}"/>
              </a:ext>
            </a:extLst>
          </p:cNvPr>
          <p:cNvSpPr txBox="1"/>
          <p:nvPr/>
        </p:nvSpPr>
        <p:spPr>
          <a:xfrm>
            <a:off x="7916592" y="2733823"/>
            <a:ext cx="729175" cy="369332"/>
          </a:xfrm>
          <a:prstGeom prst="rect">
            <a:avLst/>
          </a:prstGeom>
          <a:noFill/>
        </p:spPr>
        <p:txBody>
          <a:bodyPr wrap="square" rtlCol="0">
            <a:spAutoFit/>
          </a:bodyPr>
          <a:lstStyle/>
          <a:p>
            <a:r>
              <a:rPr lang="en-US" dirty="0">
                <a:solidFill>
                  <a:schemeClr val="bg1"/>
                </a:solidFill>
              </a:rPr>
              <a:t>1,888</a:t>
            </a:r>
          </a:p>
        </p:txBody>
      </p:sp>
      <p:sp>
        <p:nvSpPr>
          <p:cNvPr id="13" name="TextBox 12">
            <a:extLst>
              <a:ext uri="{FF2B5EF4-FFF2-40B4-BE49-F238E27FC236}">
                <a16:creationId xmlns:a16="http://schemas.microsoft.com/office/drawing/2014/main" id="{A10BE010-AD7C-4D03-8949-425D9F4CCEC1}"/>
              </a:ext>
            </a:extLst>
          </p:cNvPr>
          <p:cNvSpPr txBox="1"/>
          <p:nvPr/>
        </p:nvSpPr>
        <p:spPr>
          <a:xfrm>
            <a:off x="8584062" y="2918489"/>
            <a:ext cx="729174" cy="369332"/>
          </a:xfrm>
          <a:prstGeom prst="rect">
            <a:avLst/>
          </a:prstGeom>
          <a:noFill/>
        </p:spPr>
        <p:txBody>
          <a:bodyPr wrap="square" rtlCol="0">
            <a:spAutoFit/>
          </a:bodyPr>
          <a:lstStyle/>
          <a:p>
            <a:r>
              <a:rPr lang="en-US" dirty="0">
                <a:solidFill>
                  <a:schemeClr val="bg1"/>
                </a:solidFill>
              </a:rPr>
              <a:t>1,746</a:t>
            </a:r>
          </a:p>
        </p:txBody>
      </p:sp>
      <p:sp>
        <p:nvSpPr>
          <p:cNvPr id="14" name="TextBox 13">
            <a:extLst>
              <a:ext uri="{FF2B5EF4-FFF2-40B4-BE49-F238E27FC236}">
                <a16:creationId xmlns:a16="http://schemas.microsoft.com/office/drawing/2014/main" id="{15E87CA5-AEAB-4929-9375-823B905D2813}"/>
              </a:ext>
            </a:extLst>
          </p:cNvPr>
          <p:cNvSpPr txBox="1"/>
          <p:nvPr/>
        </p:nvSpPr>
        <p:spPr>
          <a:xfrm>
            <a:off x="9699347" y="3244334"/>
            <a:ext cx="794988" cy="369332"/>
          </a:xfrm>
          <a:prstGeom prst="rect">
            <a:avLst/>
          </a:prstGeom>
          <a:noFill/>
        </p:spPr>
        <p:txBody>
          <a:bodyPr wrap="square" rtlCol="0">
            <a:spAutoFit/>
          </a:bodyPr>
          <a:lstStyle/>
          <a:p>
            <a:r>
              <a:rPr lang="en-US" dirty="0">
                <a:solidFill>
                  <a:schemeClr val="bg1"/>
                </a:solidFill>
              </a:rPr>
              <a:t>1,450</a:t>
            </a:r>
          </a:p>
        </p:txBody>
      </p:sp>
      <p:sp>
        <p:nvSpPr>
          <p:cNvPr id="15" name="TextBox 14">
            <a:extLst>
              <a:ext uri="{FF2B5EF4-FFF2-40B4-BE49-F238E27FC236}">
                <a16:creationId xmlns:a16="http://schemas.microsoft.com/office/drawing/2014/main" id="{F389B790-60AC-43B1-B209-2AAC01C76048}"/>
              </a:ext>
            </a:extLst>
          </p:cNvPr>
          <p:cNvSpPr txBox="1"/>
          <p:nvPr/>
        </p:nvSpPr>
        <p:spPr>
          <a:xfrm>
            <a:off x="10191897" y="3959555"/>
            <a:ext cx="541606" cy="369332"/>
          </a:xfrm>
          <a:prstGeom prst="rect">
            <a:avLst/>
          </a:prstGeom>
          <a:noFill/>
        </p:spPr>
        <p:txBody>
          <a:bodyPr wrap="square" rtlCol="0">
            <a:spAutoFit/>
          </a:bodyPr>
          <a:lstStyle/>
          <a:p>
            <a:r>
              <a:rPr lang="en-US" dirty="0">
                <a:solidFill>
                  <a:schemeClr val="bg1"/>
                </a:solidFill>
              </a:rPr>
              <a:t>946</a:t>
            </a:r>
          </a:p>
        </p:txBody>
      </p:sp>
      <p:sp>
        <p:nvSpPr>
          <p:cNvPr id="17" name="TextBox 16">
            <a:extLst>
              <a:ext uri="{FF2B5EF4-FFF2-40B4-BE49-F238E27FC236}">
                <a16:creationId xmlns:a16="http://schemas.microsoft.com/office/drawing/2014/main" id="{152ACC4C-91DA-42C7-B1EF-9632BB9B14FD}"/>
              </a:ext>
            </a:extLst>
          </p:cNvPr>
          <p:cNvSpPr txBox="1"/>
          <p:nvPr/>
        </p:nvSpPr>
        <p:spPr>
          <a:xfrm>
            <a:off x="10733503" y="4243756"/>
            <a:ext cx="541606" cy="369332"/>
          </a:xfrm>
          <a:prstGeom prst="rect">
            <a:avLst/>
          </a:prstGeom>
          <a:noFill/>
        </p:spPr>
        <p:txBody>
          <a:bodyPr wrap="square" rtlCol="0">
            <a:spAutoFit/>
          </a:bodyPr>
          <a:lstStyle/>
          <a:p>
            <a:r>
              <a:rPr lang="en-US" dirty="0">
                <a:solidFill>
                  <a:schemeClr val="bg1"/>
                </a:solidFill>
              </a:rPr>
              <a:t>761</a:t>
            </a:r>
          </a:p>
        </p:txBody>
      </p:sp>
      <p:sp>
        <p:nvSpPr>
          <p:cNvPr id="18" name="TextBox 17">
            <a:extLst>
              <a:ext uri="{FF2B5EF4-FFF2-40B4-BE49-F238E27FC236}">
                <a16:creationId xmlns:a16="http://schemas.microsoft.com/office/drawing/2014/main" id="{BC67FB78-B7B0-48F2-A917-24D91D1962E4}"/>
              </a:ext>
            </a:extLst>
          </p:cNvPr>
          <p:cNvSpPr txBox="1"/>
          <p:nvPr/>
        </p:nvSpPr>
        <p:spPr>
          <a:xfrm>
            <a:off x="11275109" y="4613088"/>
            <a:ext cx="541606" cy="369332"/>
          </a:xfrm>
          <a:prstGeom prst="rect">
            <a:avLst/>
          </a:prstGeom>
          <a:noFill/>
        </p:spPr>
        <p:txBody>
          <a:bodyPr wrap="square" rtlCol="0">
            <a:spAutoFit/>
          </a:bodyPr>
          <a:lstStyle/>
          <a:p>
            <a:r>
              <a:rPr lang="en-US" dirty="0">
                <a:solidFill>
                  <a:schemeClr val="bg1"/>
                </a:solidFill>
              </a:rPr>
              <a:t>551</a:t>
            </a:r>
          </a:p>
        </p:txBody>
      </p:sp>
      <p:sp>
        <p:nvSpPr>
          <p:cNvPr id="20" name="TextBox 19">
            <a:extLst>
              <a:ext uri="{FF2B5EF4-FFF2-40B4-BE49-F238E27FC236}">
                <a16:creationId xmlns:a16="http://schemas.microsoft.com/office/drawing/2014/main" id="{8BA46219-F0C4-4EF5-A7DB-762C072C5FEA}"/>
              </a:ext>
            </a:extLst>
          </p:cNvPr>
          <p:cNvSpPr txBox="1"/>
          <p:nvPr/>
        </p:nvSpPr>
        <p:spPr>
          <a:xfrm>
            <a:off x="9114690" y="2961871"/>
            <a:ext cx="729173" cy="369332"/>
          </a:xfrm>
          <a:prstGeom prst="rect">
            <a:avLst/>
          </a:prstGeom>
          <a:noFill/>
        </p:spPr>
        <p:txBody>
          <a:bodyPr wrap="square" rtlCol="0">
            <a:spAutoFit/>
          </a:bodyPr>
          <a:lstStyle/>
          <a:p>
            <a:r>
              <a:rPr lang="en-US" dirty="0">
                <a:solidFill>
                  <a:schemeClr val="bg1"/>
                </a:solidFill>
              </a:rPr>
              <a:t>1,660</a:t>
            </a:r>
          </a:p>
        </p:txBody>
      </p:sp>
      <p:pic>
        <p:nvPicPr>
          <p:cNvPr id="2" name="Picture 1"/>
          <p:cNvPicPr>
            <a:picLocks noChangeAspect="1"/>
          </p:cNvPicPr>
          <p:nvPr/>
        </p:nvPicPr>
        <p:blipFill rotWithShape="1">
          <a:blip r:embed="rId3"/>
          <a:srcRect l="26179" t="15677" r="29868" b="27740"/>
          <a:stretch/>
        </p:blipFill>
        <p:spPr>
          <a:xfrm>
            <a:off x="149523" y="1334248"/>
            <a:ext cx="5933127" cy="4555914"/>
          </a:xfrm>
          <a:prstGeom prst="rect">
            <a:avLst/>
          </a:prstGeom>
        </p:spPr>
      </p:pic>
      <p:pic>
        <p:nvPicPr>
          <p:cNvPr id="9" name="Picture 8"/>
          <p:cNvPicPr>
            <a:picLocks noChangeAspect="1"/>
          </p:cNvPicPr>
          <p:nvPr/>
        </p:nvPicPr>
        <p:blipFill rotWithShape="1">
          <a:blip r:embed="rId4"/>
          <a:srcRect l="37193" t="13610" r="20655" b="45613"/>
          <a:stretch/>
        </p:blipFill>
        <p:spPr>
          <a:xfrm>
            <a:off x="6081839" y="1334249"/>
            <a:ext cx="5979570" cy="3557737"/>
          </a:xfrm>
          <a:prstGeom prst="rect">
            <a:avLst/>
          </a:prstGeom>
        </p:spPr>
      </p:pic>
      <p:sp>
        <p:nvSpPr>
          <p:cNvPr id="21" name="TextBox 20"/>
          <p:cNvSpPr txBox="1"/>
          <p:nvPr/>
        </p:nvSpPr>
        <p:spPr>
          <a:xfrm>
            <a:off x="6611538" y="3935979"/>
            <a:ext cx="486888" cy="307777"/>
          </a:xfrm>
          <a:prstGeom prst="rect">
            <a:avLst/>
          </a:prstGeom>
          <a:noFill/>
        </p:spPr>
        <p:txBody>
          <a:bodyPr wrap="square" rtlCol="0">
            <a:spAutoFit/>
          </a:bodyPr>
          <a:lstStyle/>
          <a:p>
            <a:r>
              <a:rPr lang="en-US" sz="1400" dirty="0">
                <a:solidFill>
                  <a:schemeClr val="bg1"/>
                </a:solidFill>
              </a:rPr>
              <a:t>298</a:t>
            </a:r>
          </a:p>
        </p:txBody>
      </p:sp>
      <p:sp>
        <p:nvSpPr>
          <p:cNvPr id="26" name="TextBox 25"/>
          <p:cNvSpPr txBox="1"/>
          <p:nvPr/>
        </p:nvSpPr>
        <p:spPr>
          <a:xfrm>
            <a:off x="10337517" y="3133932"/>
            <a:ext cx="576861" cy="307777"/>
          </a:xfrm>
          <a:prstGeom prst="rect">
            <a:avLst/>
          </a:prstGeom>
          <a:noFill/>
        </p:spPr>
        <p:txBody>
          <a:bodyPr wrap="square" rtlCol="0">
            <a:spAutoFit/>
          </a:bodyPr>
          <a:lstStyle/>
          <a:p>
            <a:r>
              <a:rPr lang="en-US" sz="1400" dirty="0">
                <a:solidFill>
                  <a:schemeClr val="bg1"/>
                </a:solidFill>
              </a:rPr>
              <a:t>1342</a:t>
            </a:r>
          </a:p>
        </p:txBody>
      </p:sp>
      <p:sp>
        <p:nvSpPr>
          <p:cNvPr id="28" name="TextBox 27"/>
          <p:cNvSpPr txBox="1"/>
          <p:nvPr/>
        </p:nvSpPr>
        <p:spPr>
          <a:xfrm>
            <a:off x="11478190" y="3567589"/>
            <a:ext cx="486888" cy="307777"/>
          </a:xfrm>
          <a:prstGeom prst="rect">
            <a:avLst/>
          </a:prstGeom>
          <a:noFill/>
        </p:spPr>
        <p:txBody>
          <a:bodyPr wrap="square" rtlCol="0">
            <a:spAutoFit/>
          </a:bodyPr>
          <a:lstStyle/>
          <a:p>
            <a:r>
              <a:rPr lang="en-US" sz="1400" dirty="0">
                <a:solidFill>
                  <a:schemeClr val="bg1"/>
                </a:solidFill>
              </a:rPr>
              <a:t>799</a:t>
            </a:r>
          </a:p>
        </p:txBody>
      </p:sp>
      <p:sp>
        <p:nvSpPr>
          <p:cNvPr id="29" name="TextBox 28"/>
          <p:cNvSpPr txBox="1"/>
          <p:nvPr/>
        </p:nvSpPr>
        <p:spPr>
          <a:xfrm>
            <a:off x="9291466" y="2284939"/>
            <a:ext cx="575233" cy="307777"/>
          </a:xfrm>
          <a:prstGeom prst="rect">
            <a:avLst/>
          </a:prstGeom>
          <a:noFill/>
        </p:spPr>
        <p:txBody>
          <a:bodyPr wrap="square" rtlCol="0">
            <a:spAutoFit/>
          </a:bodyPr>
          <a:lstStyle/>
          <a:p>
            <a:r>
              <a:rPr lang="en-US" sz="1400" dirty="0">
                <a:solidFill>
                  <a:schemeClr val="bg1"/>
                </a:solidFill>
              </a:rPr>
              <a:t>2518</a:t>
            </a:r>
          </a:p>
        </p:txBody>
      </p:sp>
      <p:sp>
        <p:nvSpPr>
          <p:cNvPr id="30" name="TextBox 29"/>
          <p:cNvSpPr txBox="1"/>
          <p:nvPr/>
        </p:nvSpPr>
        <p:spPr>
          <a:xfrm>
            <a:off x="7175349" y="3653854"/>
            <a:ext cx="486888" cy="307777"/>
          </a:xfrm>
          <a:prstGeom prst="rect">
            <a:avLst/>
          </a:prstGeom>
          <a:noFill/>
        </p:spPr>
        <p:txBody>
          <a:bodyPr wrap="square" rtlCol="0">
            <a:spAutoFit/>
          </a:bodyPr>
          <a:lstStyle/>
          <a:p>
            <a:r>
              <a:rPr lang="en-US" sz="1400" dirty="0">
                <a:solidFill>
                  <a:schemeClr val="bg1"/>
                </a:solidFill>
              </a:rPr>
              <a:t>624</a:t>
            </a:r>
          </a:p>
        </p:txBody>
      </p:sp>
      <p:sp>
        <p:nvSpPr>
          <p:cNvPr id="31" name="TextBox 30"/>
          <p:cNvSpPr txBox="1"/>
          <p:nvPr/>
        </p:nvSpPr>
        <p:spPr>
          <a:xfrm>
            <a:off x="8194950" y="1766424"/>
            <a:ext cx="559143" cy="307777"/>
          </a:xfrm>
          <a:prstGeom prst="rect">
            <a:avLst/>
          </a:prstGeom>
          <a:noFill/>
        </p:spPr>
        <p:txBody>
          <a:bodyPr wrap="square" rtlCol="0">
            <a:spAutoFit/>
          </a:bodyPr>
          <a:lstStyle/>
          <a:p>
            <a:r>
              <a:rPr lang="en-US" sz="1400" dirty="0">
                <a:solidFill>
                  <a:schemeClr val="bg1"/>
                </a:solidFill>
              </a:rPr>
              <a:t>3173</a:t>
            </a:r>
          </a:p>
        </p:txBody>
      </p:sp>
      <p:sp>
        <p:nvSpPr>
          <p:cNvPr id="32" name="TextBox 31"/>
          <p:cNvSpPr txBox="1"/>
          <p:nvPr/>
        </p:nvSpPr>
        <p:spPr>
          <a:xfrm>
            <a:off x="8700479" y="2008398"/>
            <a:ext cx="635997" cy="307777"/>
          </a:xfrm>
          <a:prstGeom prst="rect">
            <a:avLst/>
          </a:prstGeom>
          <a:noFill/>
        </p:spPr>
        <p:txBody>
          <a:bodyPr wrap="square" rtlCol="0">
            <a:spAutoFit/>
          </a:bodyPr>
          <a:lstStyle/>
          <a:p>
            <a:r>
              <a:rPr lang="en-US" sz="1400" dirty="0">
                <a:solidFill>
                  <a:schemeClr val="bg1"/>
                </a:solidFill>
              </a:rPr>
              <a:t>2806</a:t>
            </a:r>
          </a:p>
        </p:txBody>
      </p:sp>
      <p:sp>
        <p:nvSpPr>
          <p:cNvPr id="34" name="TextBox 33"/>
          <p:cNvSpPr txBox="1"/>
          <p:nvPr/>
        </p:nvSpPr>
        <p:spPr>
          <a:xfrm>
            <a:off x="7583646" y="2223312"/>
            <a:ext cx="611304" cy="307777"/>
          </a:xfrm>
          <a:prstGeom prst="rect">
            <a:avLst/>
          </a:prstGeom>
          <a:noFill/>
        </p:spPr>
        <p:txBody>
          <a:bodyPr wrap="square" rtlCol="0">
            <a:spAutoFit/>
          </a:bodyPr>
          <a:lstStyle/>
          <a:p>
            <a:r>
              <a:rPr lang="en-US" sz="1400" dirty="0">
                <a:solidFill>
                  <a:schemeClr val="bg1"/>
                </a:solidFill>
              </a:rPr>
              <a:t>2486</a:t>
            </a:r>
          </a:p>
        </p:txBody>
      </p:sp>
      <p:sp>
        <p:nvSpPr>
          <p:cNvPr id="36" name="TextBox 35"/>
          <p:cNvSpPr txBox="1"/>
          <p:nvPr/>
        </p:nvSpPr>
        <p:spPr>
          <a:xfrm>
            <a:off x="9821689" y="2492081"/>
            <a:ext cx="635997" cy="307777"/>
          </a:xfrm>
          <a:prstGeom prst="rect">
            <a:avLst/>
          </a:prstGeom>
          <a:noFill/>
        </p:spPr>
        <p:txBody>
          <a:bodyPr wrap="square" rtlCol="0">
            <a:spAutoFit/>
          </a:bodyPr>
          <a:lstStyle/>
          <a:p>
            <a:r>
              <a:rPr lang="en-US" sz="1400" dirty="0">
                <a:solidFill>
                  <a:schemeClr val="bg1"/>
                </a:solidFill>
              </a:rPr>
              <a:t>2183</a:t>
            </a:r>
          </a:p>
        </p:txBody>
      </p:sp>
      <p:sp>
        <p:nvSpPr>
          <p:cNvPr id="37" name="TextBox 36"/>
          <p:cNvSpPr txBox="1"/>
          <p:nvPr/>
        </p:nvSpPr>
        <p:spPr>
          <a:xfrm>
            <a:off x="10864792" y="3403327"/>
            <a:ext cx="576861" cy="307777"/>
          </a:xfrm>
          <a:prstGeom prst="rect">
            <a:avLst/>
          </a:prstGeom>
          <a:noFill/>
        </p:spPr>
        <p:txBody>
          <a:bodyPr wrap="square" rtlCol="0">
            <a:spAutoFit/>
          </a:bodyPr>
          <a:lstStyle/>
          <a:p>
            <a:r>
              <a:rPr lang="en-US" sz="1400" dirty="0">
                <a:solidFill>
                  <a:schemeClr val="bg1"/>
                </a:solidFill>
              </a:rPr>
              <a:t>1002</a:t>
            </a:r>
          </a:p>
        </p:txBody>
      </p:sp>
    </p:spTree>
    <p:extLst>
      <p:ext uri="{BB962C8B-B14F-4D97-AF65-F5344CB8AC3E}">
        <p14:creationId xmlns:p14="http://schemas.microsoft.com/office/powerpoint/2010/main" val="388337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D4C80-5514-40C3-A4E7-9400670D75B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5075A47-F1AA-4CE8-9061-FCE560E665AA}"/>
              </a:ext>
            </a:extLst>
          </p:cNvPr>
          <p:cNvPicPr>
            <a:picLocks noChangeAspect="1"/>
          </p:cNvPicPr>
          <p:nvPr/>
        </p:nvPicPr>
        <p:blipFill>
          <a:blip r:embed="rId2"/>
          <a:stretch>
            <a:fillRect/>
          </a:stretch>
        </p:blipFill>
        <p:spPr>
          <a:xfrm>
            <a:off x="177018" y="340158"/>
            <a:ext cx="11907130" cy="6177683"/>
          </a:xfrm>
          <a:prstGeom prst="rect">
            <a:avLst/>
          </a:prstGeom>
        </p:spPr>
      </p:pic>
    </p:spTree>
    <p:extLst>
      <p:ext uri="{BB962C8B-B14F-4D97-AF65-F5344CB8AC3E}">
        <p14:creationId xmlns:p14="http://schemas.microsoft.com/office/powerpoint/2010/main" val="251356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Pediatric COVID Characteristics</a:t>
            </a:r>
          </a:p>
        </p:txBody>
      </p:sp>
      <p:pic>
        <p:nvPicPr>
          <p:cNvPr id="6" name="Content Placeholder 3"/>
          <p:cNvPicPr>
            <a:picLocks noGrp="1" noChangeAspect="1"/>
          </p:cNvPicPr>
          <p:nvPr>
            <p:ph idx="1"/>
          </p:nvPr>
        </p:nvPicPr>
        <p:blipFill rotWithShape="1">
          <a:blip r:embed="rId3"/>
          <a:srcRect l="25790" t="20172" r="27972" b="11492"/>
          <a:stretch/>
        </p:blipFill>
        <p:spPr>
          <a:xfrm>
            <a:off x="160019" y="1317999"/>
            <a:ext cx="6361577" cy="5288541"/>
          </a:xfrm>
          <a:prstGeom prst="rect">
            <a:avLst/>
          </a:prstGeom>
        </p:spPr>
      </p:pic>
      <p:sp>
        <p:nvSpPr>
          <p:cNvPr id="7" name="5-Point Star 6"/>
          <p:cNvSpPr/>
          <p:nvPr/>
        </p:nvSpPr>
        <p:spPr>
          <a:xfrm>
            <a:off x="3218325" y="4503420"/>
            <a:ext cx="244964" cy="1943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l="8357" t="16374" r="48302" b="43441"/>
          <a:stretch/>
        </p:blipFill>
        <p:spPr>
          <a:xfrm>
            <a:off x="6521595" y="2137410"/>
            <a:ext cx="5303520" cy="2766060"/>
          </a:xfrm>
          <a:prstGeom prst="rect">
            <a:avLst/>
          </a:prstGeom>
        </p:spPr>
      </p:pic>
    </p:spTree>
    <p:extLst>
      <p:ext uri="{BB962C8B-B14F-4D97-AF65-F5344CB8AC3E}">
        <p14:creationId xmlns:p14="http://schemas.microsoft.com/office/powerpoint/2010/main" val="405037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PBC COVID Testing and Positivity</a:t>
            </a:r>
          </a:p>
        </p:txBody>
      </p:sp>
      <p:sp>
        <p:nvSpPr>
          <p:cNvPr id="6" name="Left Arrow 5"/>
          <p:cNvSpPr/>
          <p:nvPr/>
        </p:nvSpPr>
        <p:spPr>
          <a:xfrm>
            <a:off x="10685721" y="2115879"/>
            <a:ext cx="1031358" cy="361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13.20 %</a:t>
            </a:r>
          </a:p>
        </p:txBody>
      </p:sp>
      <p:pic>
        <p:nvPicPr>
          <p:cNvPr id="5" name="Content Placeholder 4"/>
          <p:cNvPicPr>
            <a:picLocks noGrp="1" noChangeAspect="1"/>
          </p:cNvPicPr>
          <p:nvPr>
            <p:ph idx="1"/>
          </p:nvPr>
        </p:nvPicPr>
        <p:blipFill rotWithShape="1">
          <a:blip r:embed="rId3"/>
          <a:srcRect t="13487" r="535" b="7284"/>
          <a:stretch/>
        </p:blipFill>
        <p:spPr>
          <a:xfrm>
            <a:off x="148589" y="1344135"/>
            <a:ext cx="10316145" cy="4622325"/>
          </a:xfrm>
          <a:prstGeom prst="rect">
            <a:avLst/>
          </a:prstGeom>
        </p:spPr>
      </p:pic>
    </p:spTree>
    <p:extLst>
      <p:ext uri="{BB962C8B-B14F-4D97-AF65-F5344CB8AC3E}">
        <p14:creationId xmlns:p14="http://schemas.microsoft.com/office/powerpoint/2010/main" val="37503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Health Metrics for Palm Beach County</a:t>
            </a:r>
            <a:endParaRPr lang="en-US" dirty="0"/>
          </a:p>
        </p:txBody>
      </p:sp>
      <p:pic>
        <p:nvPicPr>
          <p:cNvPr id="7" name="Picture 6"/>
          <p:cNvPicPr>
            <a:picLocks noChangeAspect="1"/>
          </p:cNvPicPr>
          <p:nvPr/>
        </p:nvPicPr>
        <p:blipFill rotWithShape="1">
          <a:blip r:embed="rId3"/>
          <a:srcRect l="30101" t="21605" r="253" b="5489"/>
          <a:stretch/>
        </p:blipFill>
        <p:spPr>
          <a:xfrm>
            <a:off x="126003" y="1317998"/>
            <a:ext cx="5799400" cy="3587445"/>
          </a:xfrm>
          <a:prstGeom prst="rect">
            <a:avLst/>
          </a:prstGeom>
        </p:spPr>
      </p:pic>
      <p:sp>
        <p:nvSpPr>
          <p:cNvPr id="2" name="TextBox 1"/>
          <p:cNvSpPr txBox="1"/>
          <p:nvPr/>
        </p:nvSpPr>
        <p:spPr>
          <a:xfrm>
            <a:off x="925033" y="5050465"/>
            <a:ext cx="2083981" cy="369332"/>
          </a:xfrm>
          <a:prstGeom prst="rect">
            <a:avLst/>
          </a:prstGeom>
          <a:noFill/>
        </p:spPr>
        <p:txBody>
          <a:bodyPr wrap="square" rtlCol="0">
            <a:spAutoFit/>
          </a:bodyPr>
          <a:lstStyle/>
          <a:p>
            <a:r>
              <a:rPr lang="en-US" dirty="0"/>
              <a:t>Before Opening </a:t>
            </a:r>
          </a:p>
        </p:txBody>
      </p:sp>
      <p:sp>
        <p:nvSpPr>
          <p:cNvPr id="5" name="TextBox 4"/>
          <p:cNvSpPr txBox="1"/>
          <p:nvPr/>
        </p:nvSpPr>
        <p:spPr>
          <a:xfrm>
            <a:off x="7772400" y="5007935"/>
            <a:ext cx="1594884" cy="369332"/>
          </a:xfrm>
          <a:prstGeom prst="rect">
            <a:avLst/>
          </a:prstGeom>
          <a:noFill/>
        </p:spPr>
        <p:txBody>
          <a:bodyPr wrap="square" rtlCol="0">
            <a:spAutoFit/>
          </a:bodyPr>
          <a:lstStyle/>
          <a:p>
            <a:r>
              <a:rPr lang="en-US" dirty="0"/>
              <a:t>Now</a:t>
            </a:r>
          </a:p>
        </p:txBody>
      </p:sp>
      <p:pic>
        <p:nvPicPr>
          <p:cNvPr id="6" name="Picture 5"/>
          <p:cNvPicPr>
            <a:picLocks noChangeAspect="1"/>
          </p:cNvPicPr>
          <p:nvPr/>
        </p:nvPicPr>
        <p:blipFill rotWithShape="1">
          <a:blip r:embed="rId4"/>
          <a:srcRect l="19549" t="17704" r="-195" b="7830"/>
          <a:stretch/>
        </p:blipFill>
        <p:spPr>
          <a:xfrm>
            <a:off x="5875464" y="1317997"/>
            <a:ext cx="6286997" cy="3587446"/>
          </a:xfrm>
          <a:prstGeom prst="rect">
            <a:avLst/>
          </a:prstGeom>
        </p:spPr>
      </p:pic>
    </p:spTree>
    <p:extLst>
      <p:ext uri="{BB962C8B-B14F-4D97-AF65-F5344CB8AC3E}">
        <p14:creationId xmlns:p14="http://schemas.microsoft.com/office/powerpoint/2010/main" val="275041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6FFD-EC73-45E9-BD41-A4B93EE5C8AA}"/>
              </a:ext>
            </a:extLst>
          </p:cNvPr>
          <p:cNvSpPr>
            <a:spLocks noGrp="1"/>
          </p:cNvSpPr>
          <p:nvPr>
            <p:ph type="title"/>
          </p:nvPr>
        </p:nvSpPr>
        <p:spPr/>
        <p:txBody>
          <a:bodyPr/>
          <a:lstStyle/>
          <a:p>
            <a:r>
              <a:rPr lang="en-US"/>
              <a:t>Re-Opening Plan for Florida</a:t>
            </a:r>
            <a:endParaRPr lang="en-US" dirty="0"/>
          </a:p>
        </p:txBody>
      </p:sp>
      <p:sp>
        <p:nvSpPr>
          <p:cNvPr id="6" name="Rectangle 5">
            <a:extLst>
              <a:ext uri="{FF2B5EF4-FFF2-40B4-BE49-F238E27FC236}">
                <a16:creationId xmlns:a16="http://schemas.microsoft.com/office/drawing/2014/main" id="{0881FA1A-A283-4D13-9A58-A0EC556B46FC}"/>
              </a:ext>
            </a:extLst>
          </p:cNvPr>
          <p:cNvSpPr/>
          <p:nvPr/>
        </p:nvSpPr>
        <p:spPr>
          <a:xfrm>
            <a:off x="8126898" y="1903804"/>
            <a:ext cx="3090451" cy="2308324"/>
          </a:xfrm>
          <a:prstGeom prst="rect">
            <a:avLst/>
          </a:prstGeom>
        </p:spPr>
        <p:txBody>
          <a:bodyPr wrap="square">
            <a:spAutoFit/>
          </a:bodyPr>
          <a:lstStyle/>
          <a:p>
            <a:r>
              <a:rPr lang="en-US" dirty="0">
                <a:solidFill>
                  <a:srgbClr val="222222"/>
                </a:solidFill>
                <a:latin typeface="Arial" panose="020B0604020202020204" pitchFamily="34" charset="0"/>
                <a:ea typeface="Calibri" panose="020F0502020204030204" pitchFamily="34" charset="0"/>
              </a:rPr>
              <a:t>The Re-Open Florida Task Force Executive Committee Report was submitted to Governor DeSantis. Click here to view the </a:t>
            </a:r>
            <a:r>
              <a:rPr lang="en-US" u="sng" dirty="0">
                <a:solidFill>
                  <a:srgbClr val="222222"/>
                </a:solidFill>
                <a:latin typeface="Arial" panose="020B0604020202020204" pitchFamily="34" charset="0"/>
                <a:ea typeface="Calibri" panose="020F0502020204030204" pitchFamily="34" charset="0"/>
                <a:hlinkClick r:id="rId2" tooltip="Taskforce Report. Opens in new window."/>
              </a:rPr>
              <a:t>Safe. Smart. Step-by-Step. Plan for Florida’s Recovery Report</a:t>
            </a:r>
            <a:r>
              <a:rPr lang="en-US" dirty="0">
                <a:solidFill>
                  <a:srgbClr val="222222"/>
                </a:solidFill>
                <a:latin typeface="Arial" panose="020B0604020202020204" pitchFamily="34" charset="0"/>
                <a:ea typeface="Calibri" panose="020F0502020204030204" pitchFamily="34" charset="0"/>
              </a:rPr>
              <a:t>.</a:t>
            </a:r>
            <a:endParaRPr lang="en-US" sz="2000" dirty="0">
              <a:solidFill>
                <a:srgbClr val="222222"/>
              </a:solidFill>
              <a:effectLst/>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rotWithShape="1">
          <a:blip r:embed="rId3"/>
          <a:srcRect l="31391" t="45907" r="32150" b="6972"/>
          <a:stretch/>
        </p:blipFill>
        <p:spPr>
          <a:xfrm>
            <a:off x="675977" y="1435395"/>
            <a:ext cx="6224553" cy="4525266"/>
          </a:xfrm>
          <a:prstGeom prst="rect">
            <a:avLst/>
          </a:prstGeom>
        </p:spPr>
      </p:pic>
      <p:sp>
        <p:nvSpPr>
          <p:cNvPr id="4" name="Plus 3"/>
          <p:cNvSpPr/>
          <p:nvPr/>
        </p:nvSpPr>
        <p:spPr>
          <a:xfrm>
            <a:off x="6016335" y="4425356"/>
            <a:ext cx="478465" cy="510362"/>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1935126" y="2781520"/>
            <a:ext cx="520995" cy="42530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042917" y="2802785"/>
            <a:ext cx="478465" cy="510362"/>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1935125" y="4158439"/>
            <a:ext cx="520995" cy="42530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3650591" y="2845315"/>
            <a:ext cx="520995" cy="42530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3682488" y="4201495"/>
            <a:ext cx="520995" cy="42530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655469"/>
      </p:ext>
    </p:extLst>
  </p:cSld>
  <p:clrMapOvr>
    <a:masterClrMapping/>
  </p:clrMapOvr>
</p:sld>
</file>

<file path=ppt/theme/theme1.xml><?xml version="1.0" encoding="utf-8"?>
<a:theme xmlns:a="http://schemas.openxmlformats.org/drawingml/2006/main" name="DOH Logo Template Widescreen - DRA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DAF414C-E5EE-43F5-A7A0-91D5BD8D8711}" vid="{56DB3B1C-ABC3-4007-BE00-F9E9849E0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4AF8F293EE8245AC2E6E33DEC98B27" ma:contentTypeVersion="2" ma:contentTypeDescription="Create a new document." ma:contentTypeScope="" ma:versionID="69036a571b35bcd626ec9b6dcaacd83c">
  <xsd:schema xmlns:xsd="http://www.w3.org/2001/XMLSchema" xmlns:xs="http://www.w3.org/2001/XMLSchema" xmlns:p="http://schemas.microsoft.com/office/2006/metadata/properties" xmlns:ns2="cdeb1db1-60ad-4401-8ba9-dac2fe974a79" targetNamespace="http://schemas.microsoft.com/office/2006/metadata/properties" ma:root="true" ma:fieldsID="89612c2fe2517643b4f921f2f8b96eac" ns2:_="">
    <xsd:import namespace="cdeb1db1-60ad-4401-8ba9-dac2fe974a7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b1db1-60ad-4401-8ba9-dac2fe974a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deb1db1-60ad-4401-8ba9-dac2fe974a79">
      <UserInfo>
        <DisplayName>Patterson, Gloria J</DisplayName>
        <AccountId>33</AccountId>
        <AccountType/>
      </UserInfo>
      <UserInfo>
        <DisplayName>Mahler, Erin</DisplayName>
        <AccountId>29</AccountId>
        <AccountType/>
      </UserInfo>
      <UserInfo>
        <DisplayName>Kendrick, Katie</DisplayName>
        <AccountId>81</AccountId>
        <AccountType/>
      </UserInfo>
      <UserInfo>
        <DisplayName>Rubino, Heather</DisplayName>
        <AccountId>82</AccountId>
        <AccountType/>
      </UserInfo>
      <UserInfo>
        <DisplayName>Wydotis, Michael D</DisplayName>
        <AccountId>25</AccountId>
        <AccountType/>
      </UserInfo>
      <UserInfo>
        <DisplayName>Riggen, Amy</DisplayName>
        <AccountId>23</AccountId>
        <AccountType/>
      </UserInfo>
    </SharedWithUsers>
  </documentManagement>
</p:properties>
</file>

<file path=customXml/itemProps1.xml><?xml version="1.0" encoding="utf-8"?>
<ds:datastoreItem xmlns:ds="http://schemas.openxmlformats.org/officeDocument/2006/customXml" ds:itemID="{B8A4CB06-D5BF-4C16-A9D4-E03560D1D814}">
  <ds:schemaRefs>
    <ds:schemaRef ds:uri="http://schemas.microsoft.com/sharepoint/v3/contenttype/forms"/>
  </ds:schemaRefs>
</ds:datastoreItem>
</file>

<file path=customXml/itemProps2.xml><?xml version="1.0" encoding="utf-8"?>
<ds:datastoreItem xmlns:ds="http://schemas.openxmlformats.org/officeDocument/2006/customXml" ds:itemID="{75BBB944-403E-440C-9528-B4D163473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b1db1-60ad-4401-8ba9-dac2fe974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548583-F7A2-4B54-B560-E6856EE8DAD8}">
  <ds:schemaRefs>
    <ds:schemaRef ds:uri="http://purl.org/dc/terms/"/>
    <ds:schemaRef ds:uri="http://schemas.openxmlformats.org/package/2006/metadata/core-properties"/>
    <ds:schemaRef ds:uri="http://purl.org/dc/dcmitype/"/>
    <ds:schemaRef ds:uri="cdeb1db1-60ad-4401-8ba9-dac2fe974a7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34302</TotalTime>
  <Words>525</Words>
  <Application>Microsoft Office PowerPoint</Application>
  <PresentationFormat>Widescreen</PresentationFormat>
  <Paragraphs>70</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Black</vt:lpstr>
      <vt:lpstr>Trebuchet MS</vt:lpstr>
      <vt:lpstr>Arial</vt:lpstr>
      <vt:lpstr>Calibri</vt:lpstr>
      <vt:lpstr>DOH Logo Template Widescreen - DRAFT</vt:lpstr>
      <vt:lpstr>COVID-19 UPDATE </vt:lpstr>
      <vt:lpstr>Total COVID Cases Florida</vt:lpstr>
      <vt:lpstr>10 states with the most COVID cases</vt:lpstr>
      <vt:lpstr>Total COVID Cases for PB County</vt:lpstr>
      <vt:lpstr>PowerPoint Presentation</vt:lpstr>
      <vt:lpstr>Pediatric COVID Characteristics</vt:lpstr>
      <vt:lpstr>PBC COVID Testing and Positivity</vt:lpstr>
      <vt:lpstr>Health Metrics for Palm Beach County</vt:lpstr>
      <vt:lpstr>Re-Opening Plan for Florida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Exemptions to Immunizations in Florida</dc:title>
  <dc:creator>Kendrick, Katherine</dc:creator>
  <cp:lastModifiedBy>Cindy Beaudreau</cp:lastModifiedBy>
  <cp:revision>379</cp:revision>
  <cp:lastPrinted>2020-05-05T01:44:17Z</cp:lastPrinted>
  <dcterms:created xsi:type="dcterms:W3CDTF">2019-04-10T20:28:02Z</dcterms:created>
  <dcterms:modified xsi:type="dcterms:W3CDTF">2020-07-07T12:05:09Z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0x010100CB4AF8F293EE8245AC2E6E33DEC98B27</vt:lpwstr>
  </property>
</Properties>
</file>